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5" r:id="rId4"/>
    <p:sldMasterId id="2147483750" r:id="rId5"/>
    <p:sldMasterId id="2147483795" r:id="rId6"/>
    <p:sldMasterId id="2147483855" r:id="rId7"/>
    <p:sldMasterId id="2147483885" r:id="rId8"/>
    <p:sldMasterId id="2147483900" r:id="rId9"/>
    <p:sldMasterId id="2147483915" r:id="rId10"/>
    <p:sldMasterId id="2147483942" r:id="rId11"/>
  </p:sldMasterIdLst>
  <p:notesMasterIdLst>
    <p:notesMasterId r:id="rId37"/>
  </p:notesMasterIdLst>
  <p:sldIdLst>
    <p:sldId id="305" r:id="rId12"/>
    <p:sldId id="287" r:id="rId13"/>
    <p:sldId id="324" r:id="rId14"/>
    <p:sldId id="323" r:id="rId15"/>
    <p:sldId id="307" r:id="rId16"/>
    <p:sldId id="319" r:id="rId17"/>
    <p:sldId id="293" r:id="rId18"/>
    <p:sldId id="321" r:id="rId19"/>
    <p:sldId id="328" r:id="rId20"/>
    <p:sldId id="330" r:id="rId21"/>
    <p:sldId id="332" r:id="rId22"/>
    <p:sldId id="333" r:id="rId23"/>
    <p:sldId id="326" r:id="rId24"/>
    <p:sldId id="308" r:id="rId25"/>
    <p:sldId id="309" r:id="rId26"/>
    <p:sldId id="310" r:id="rId27"/>
    <p:sldId id="311" r:id="rId28"/>
    <p:sldId id="312" r:id="rId29"/>
    <p:sldId id="314" r:id="rId30"/>
    <p:sldId id="300" r:id="rId31"/>
    <p:sldId id="315" r:id="rId32"/>
    <p:sldId id="302" r:id="rId33"/>
    <p:sldId id="303" r:id="rId34"/>
    <p:sldId id="317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>
      <p:cViewPr varScale="1">
        <p:scale>
          <a:sx n="65" d="100"/>
          <a:sy n="65" d="100"/>
        </p:scale>
        <p:origin x="15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313A7-5FF0-4BE1-AD78-5E460BE664C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7100-131F-4485-9A09-F81E0E006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6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55E8-4A39-4FE2-828F-34C6C8F00AB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12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84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84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68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198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72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32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57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743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0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298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85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954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19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939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557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797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207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65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3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99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496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39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9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340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C220-564A-4918-A010-820B35AC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967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231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80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4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943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132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27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47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468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53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3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27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02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33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1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988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30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457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48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116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21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40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540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805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48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5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4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8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5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64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5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1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81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5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60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36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7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2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88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41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4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75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07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32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1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84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4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9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8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55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9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53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36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2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4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8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19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4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4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2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6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47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29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5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5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3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83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1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99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17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69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55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8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01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9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1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2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93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78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31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4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50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832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5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1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23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75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4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91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22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E57C-5F06-4403-94C3-46CF3412F9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146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818A-AC15-4DC5-9CD7-1F5EB7C81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42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C3F4-3FA8-4144-A214-840F20668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12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EA6F-7A70-4FB0-A9B6-58368C7F4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7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CC2FA-F9BD-43FD-80B6-6265ADD4E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390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EBB-67CF-4C85-BC00-7013639E1E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181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9010B-B113-486A-9BED-FDC317FA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916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347D7E-66BD-40C7-930B-BAAA92BCB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36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4903B-8D3E-47ED-BEB5-B66DF0C0DB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37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F6055-26A1-4B29-83B9-EC445C422D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750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398D-604E-4B82-A9C7-7B76BEFC8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29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3646-7CE7-4DB5-B6CB-68B96C0EA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928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13F6-E8EF-4FF6-90BA-64A312D4D3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42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5242-1723-488D-8EA8-EC3D3DB2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7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F16C-2C10-4EAE-A18D-26A0BFFA2AB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FDA1-D325-4F67-A54A-2AF70256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F16C-2C10-4EAE-A18D-26A0BFFA2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FDA1-D325-4F67-A54A-2AF702565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1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2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2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12073-4CDE-45B2-A11B-DA367255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6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.VnTime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6858000" cy="1219200"/>
          </a:xfrm>
          <a:prstGeom prst="rect">
            <a:avLst/>
          </a:prstGeom>
          <a:solidFill>
            <a:srgbClr val="2D2D8A">
              <a:lumMod val="60000"/>
              <a:lumOff val="40000"/>
            </a:srgbClr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KIỂM TRA BÀI CŨ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552140"/>
            <a:ext cx="6858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1a.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Nam (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phiên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Phân tích 2 câu thơ đầu</a:t>
            </a:r>
          </a:p>
          <a:p>
            <a:pPr lvl="0" algn="just" fontAlgn="base">
              <a:lnSpc>
                <a:spcPct val="115000"/>
              </a:lnSpc>
            </a:pP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c. Phân tích 2 câu cuối.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68313" y="457200"/>
            <a:ext cx="30924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Chu Nom Khai" pitchFamily="49" charset="-128"/>
                <a:ea typeface="Chu Nom Khai" pitchFamily="49" charset="-128"/>
              </a:rPr>
              <a:t>從</a:t>
            </a:r>
            <a:r>
              <a:rPr lang="en-US" sz="4400" b="1" dirty="0" err="1">
                <a:solidFill>
                  <a:srgbClr val="C00000"/>
                </a:solidFill>
              </a:rPr>
              <a:t>駕還京師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11188" y="2565400"/>
            <a:ext cx="2582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奪槊章陽渡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611188" y="3573463"/>
            <a:ext cx="2533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擒胡</a:t>
            </a:r>
            <a:r>
              <a:rPr lang="zh-CN" altLang="en-US" sz="3600" b="1" dirty="0">
                <a:solidFill>
                  <a:prstClr val="black"/>
                </a:solidFill>
                <a:latin typeface="Chu Nom Khai" pitchFamily="49" charset="-128"/>
              </a:rPr>
              <a:t>鹹</a:t>
            </a:r>
            <a:r>
              <a:rPr lang="en-US" sz="3600" b="1" dirty="0" err="1">
                <a:solidFill>
                  <a:prstClr val="black"/>
                </a:solidFill>
              </a:rPr>
              <a:t>子關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611188" y="4576763"/>
            <a:ext cx="2606675" cy="925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prstClr val="black"/>
                </a:solidFill>
              </a:rPr>
              <a:t>太平須努力 </a:t>
            </a:r>
            <a:r>
              <a:rPr lang="en-US" b="1">
                <a:solidFill>
                  <a:prstClr val="black"/>
                </a:solidFill>
              </a:rPr>
              <a:t/>
            </a:r>
            <a:br>
              <a:rPr lang="en-US" b="1">
                <a:solidFill>
                  <a:prstClr val="black"/>
                </a:solidFill>
              </a:rPr>
            </a:b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11188" y="5445125"/>
            <a:ext cx="259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prstClr val="black"/>
                </a:solidFill>
              </a:rPr>
              <a:t>萬古此江山 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50825" y="1608138"/>
            <a:ext cx="3199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Tụng giá hoàn kinh sư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50825" y="3141663"/>
            <a:ext cx="336662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457200" y="4191000"/>
            <a:ext cx="28346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684213" y="5157788"/>
            <a:ext cx="240963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539750" y="6021388"/>
            <a:ext cx="261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san.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505200" y="5181600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5376863" y="4089737"/>
            <a:ext cx="3157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 GIÁ VỀ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4953000" y="4605516"/>
            <a:ext cx="3962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en-US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5257800" y="5037892"/>
            <a:ext cx="27063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5215404" y="5495092"/>
            <a:ext cx="286809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5257826" y="6000690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6200" y="129540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</a:pPr>
            <a:r>
              <a:rPr lang="en-US" altLang="zh-TW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Dịch</a:t>
            </a:r>
            <a:r>
              <a:rPr lang="en-US" altLang="zh-TW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TW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nghĩa</a:t>
            </a:r>
            <a:endParaRPr lang="en-US" altLang="zh-CN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Cướp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giáo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giặc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ở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bến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Chương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Dương</a:t>
            </a:r>
            <a:endParaRPr lang="en-US" altLang="zh-CN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Bắt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quân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Hồ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ở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cửa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Hàm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Tử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,</a:t>
            </a:r>
          </a:p>
          <a:p>
            <a:pPr marL="533400" indent="-533400" algn="just">
              <a:lnSpc>
                <a:spcPct val="90000"/>
              </a:lnSpc>
            </a:pP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Thái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bình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rồi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nên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dốc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sức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lực</a:t>
            </a:r>
            <a:endParaRPr lang="en-US" altLang="zh-CN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Muôn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đời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vẫn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non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sông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này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altLang="zh-CN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13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/>
      <p:bldP spid="96264" grpId="0"/>
      <p:bldP spid="96265" grpId="0" animBg="1"/>
      <p:bldP spid="96266" grpId="0"/>
      <p:bldP spid="96267" grpId="0"/>
      <p:bldP spid="96268" grpId="0"/>
      <p:bldP spid="96269" grpId="0"/>
      <p:bldP spid="96270" grpId="0"/>
      <p:bldP spid="96271" grpId="0"/>
      <p:bldP spid="96272" grpId="0"/>
      <p:bldP spid="96273" grpId="0"/>
      <p:bldP spid="96274" grpId="0"/>
      <p:bldP spid="96275" grpId="0"/>
      <p:bldP spid="96276" grpId="0"/>
      <p:bldP spid="9627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PHIÊN ÂM</a:t>
            </a: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Đoạt sáo Chương Dương độ,</a:t>
            </a: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Cầm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quan.</a:t>
            </a: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lực,</a:t>
            </a: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Vạn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san.</a:t>
            </a: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DỊCH  THƠ</a:t>
            </a:r>
          </a:p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giặc,</a:t>
            </a:r>
          </a:p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Hàm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thù.</a:t>
            </a:r>
          </a:p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sức,</a:t>
            </a:r>
          </a:p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000" b="1" kern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thu.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b="1" kern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5135" y="2379406"/>
            <a:ext cx="87064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420888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/>
            <a:r>
              <a:rPr lang="en-US" sz="2400" b="1" smtClean="0">
                <a:latin typeface="Times New Roman" pitchFamily="18" charset="0"/>
              </a:rPr>
              <a:t>- Thể thơ: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Ngũ ngôn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tứ tuyệt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(bài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thơ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có 4 câu, mỗi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câu 5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chữ, thường gieo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vần chân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– cuối câu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</a:rPr>
              <a:t>2, 4: vần an – quan, san).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5216" y="1524000"/>
            <a:ext cx="1704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Bố cục: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562231"/>
            <a:ext cx="7924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Times New Roman"/>
                <a:ea typeface="Calibri"/>
              </a:rPr>
              <a:t>+ Hào khí chiến thắng xâm lược: </a:t>
            </a:r>
            <a:r>
              <a:rPr lang="vi-VN" sz="2400" b="1" dirty="0" smtClean="0">
                <a:solidFill>
                  <a:srgbClr val="000099"/>
                </a:solidFill>
                <a:latin typeface=".VnTime"/>
                <a:ea typeface="Calibri"/>
                <a:cs typeface=".VnTime"/>
              </a:rPr>
              <a:t>câ</a:t>
            </a:r>
            <a:r>
              <a:rPr lang="pt-BR" sz="2400" b="1" dirty="0" smtClean="0">
                <a:solidFill>
                  <a:srgbClr val="000099"/>
                </a:solidFill>
                <a:latin typeface=".VnTime"/>
                <a:ea typeface="Calibri"/>
                <a:cs typeface=".VnTime"/>
              </a:rPr>
              <a:t>u</a:t>
            </a:r>
            <a:r>
              <a:rPr lang="pt-BR" sz="2400" b="1" dirty="0" smtClean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pt-BR" sz="2400" b="1" dirty="0">
                <a:solidFill>
                  <a:srgbClr val="000099"/>
                </a:solidFill>
                <a:latin typeface="Times New Roman"/>
                <a:ea typeface="Calibri"/>
              </a:rPr>
              <a:t>1,2.</a:t>
            </a:r>
            <a:endParaRPr lang="en-US" sz="2400" b="1" dirty="0">
              <a:solidFill>
                <a:srgbClr val="000099"/>
              </a:solidFill>
              <a:latin typeface="Calibri"/>
              <a:ea typeface="Calibri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Times New Roman"/>
                <a:ea typeface="Calibri"/>
              </a:rPr>
              <a:t>+ </a:t>
            </a:r>
            <a:r>
              <a:rPr lang="pt-BR" sz="2400" b="1" dirty="0" smtClean="0">
                <a:latin typeface="Times New Roman"/>
                <a:ea typeface="Calibri"/>
              </a:rPr>
              <a:t>Khát vọng hòa bình cho đất nước:</a:t>
            </a:r>
            <a:r>
              <a:rPr lang="pt-BR" sz="2400" b="1" dirty="0" smtClean="0">
                <a:latin typeface="Calibri"/>
                <a:ea typeface="Calibri"/>
              </a:rPr>
              <a:t> </a:t>
            </a:r>
            <a:r>
              <a:rPr lang="vi-VN" sz="2400" b="1" dirty="0" smtClean="0">
                <a:solidFill>
                  <a:srgbClr val="000099"/>
                </a:solidFill>
                <a:latin typeface=".VnTime"/>
                <a:ea typeface="Calibri"/>
                <a:cs typeface=".VnTime"/>
              </a:rPr>
              <a:t>câ</a:t>
            </a:r>
            <a:r>
              <a:rPr lang="pt-BR" sz="2400" b="1" dirty="0" smtClean="0">
                <a:solidFill>
                  <a:srgbClr val="000099"/>
                </a:solidFill>
                <a:latin typeface=".VnTime"/>
                <a:ea typeface="Calibri"/>
                <a:cs typeface=".VnTime"/>
              </a:rPr>
              <a:t>u </a:t>
            </a:r>
            <a:r>
              <a:rPr lang="pt-BR" sz="2400" b="1" dirty="0">
                <a:solidFill>
                  <a:srgbClr val="000099"/>
                </a:solidFill>
                <a:latin typeface=".VnTime"/>
                <a:ea typeface="Calibri"/>
                <a:cs typeface=".VnTime"/>
              </a:rPr>
              <a:t>3,4</a:t>
            </a:r>
            <a:r>
              <a:rPr lang="pt-BR" sz="2400" b="1" dirty="0" smtClean="0">
                <a:solidFill>
                  <a:srgbClr val="000099"/>
                </a:solidFill>
                <a:latin typeface=".VnTime"/>
                <a:ea typeface="Calibri"/>
                <a:cs typeface=".VnTime"/>
              </a:rPr>
              <a:t>.</a:t>
            </a:r>
            <a:endParaRPr lang="en-US" sz="2400" b="1" dirty="0">
              <a:solidFill>
                <a:srgbClr val="000099"/>
              </a:solidFill>
              <a:latin typeface="Calibri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</a:rPr>
              <a:t>-&gt; Bố cục gọn gàng, chặt chẽ, biểu ý rõ ràng.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220" y="2057400"/>
            <a:ext cx="146546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.VnTime"/>
                <a:ea typeface="Calibri"/>
                <a:cs typeface=".VnTime"/>
              </a:rPr>
              <a:t>- 2 </a:t>
            </a:r>
            <a:r>
              <a:rPr lang="vi-VN" sz="2400" b="1" dirty="0" smtClean="0">
                <a:solidFill>
                  <a:srgbClr val="000000"/>
                </a:solidFill>
                <a:latin typeface=".VnTime"/>
                <a:ea typeface="Calibri"/>
                <a:cs typeface=".VnTime"/>
              </a:rPr>
              <a:t>phầ</a:t>
            </a:r>
            <a:r>
              <a:rPr lang="pt-BR" sz="2400" b="1" dirty="0" smtClean="0">
                <a:solidFill>
                  <a:srgbClr val="000000"/>
                </a:solidFill>
                <a:latin typeface=".VnTime"/>
                <a:ea typeface="Calibri"/>
                <a:cs typeface=".VnTime"/>
              </a:rPr>
              <a:t>n</a:t>
            </a:r>
            <a:r>
              <a:rPr lang="pt-BR" sz="2400" b="1" dirty="0">
                <a:solidFill>
                  <a:srgbClr val="000000"/>
                </a:solidFill>
                <a:latin typeface=".VnTime"/>
                <a:ea typeface="Calibri"/>
                <a:cs typeface=".VnTime"/>
              </a:rPr>
              <a:t>:</a:t>
            </a:r>
            <a:endParaRPr lang="en-US" sz="2400" b="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1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88640"/>
            <a:ext cx="3810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5216" y="692696"/>
            <a:ext cx="3304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196752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Đoạt sáo Chương Dương độ</a:t>
            </a: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Cầm Hồ Hàm Tử </a:t>
            </a:r>
            <a:r>
              <a:rPr lang="en-US" sz="2800" b="1" u="sng" kern="0">
                <a:latin typeface="Times New Roman" pitchFamily="18" charset="0"/>
                <a:cs typeface="Times New Roman" pitchFamily="18" charset="0"/>
              </a:rPr>
              <a:t>quan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2060848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832" y="3372465"/>
            <a:ext cx="9134168" cy="3084870"/>
          </a:xfrm>
          <a:prstGeom prst="cloudCallout">
            <a:avLst>
              <a:gd name="adj1" fmla="val -42656"/>
              <a:gd name="adj2" fmla="val 5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5216" y="260648"/>
            <a:ext cx="3304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276872"/>
            <a:ext cx="8229600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2300" b="1" smtClean="0">
                <a:solidFill>
                  <a:srgbClr val="FF0000"/>
                </a:solidFill>
                <a:latin typeface=".VnTime"/>
                <a:ea typeface="Calibri"/>
                <a:cs typeface=".VnTime"/>
              </a:rPr>
              <a:t>- </a:t>
            </a:r>
            <a:r>
              <a:rPr lang="vi-VN" sz="23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ĐT mạnh đặt liên tiếp ở đầu câu: đoạt, cầm. </a:t>
            </a:r>
            <a:endParaRPr lang="en-US" sz="2300" b="1">
              <a:solidFill>
                <a:srgbClr val="FF0000"/>
              </a:solidFill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fr-FR" sz="23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23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 địa danh nổi tiếng được nhắc liền, đảo thứ tự</a:t>
            </a:r>
            <a:r>
              <a:rPr lang="fr-FR" sz="2300" b="1" smtClean="0">
                <a:solidFill>
                  <a:srgbClr val="FF0000"/>
                </a:solidFill>
                <a:latin typeface=".VnTime"/>
                <a:ea typeface="Calibri"/>
                <a:cs typeface=".VnTime"/>
              </a:rPr>
              <a:t>.</a:t>
            </a:r>
            <a:endParaRPr lang="en-US" sz="2300" b="1">
              <a:solidFill>
                <a:srgbClr val="FF0000"/>
              </a:solidFill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fr-FR" sz="2300" b="1">
                <a:solidFill>
                  <a:srgbClr val="FF0000"/>
                </a:solidFill>
                <a:latin typeface=".VnTime"/>
                <a:ea typeface="Calibri"/>
                <a:cs typeface=".VnTime"/>
              </a:rPr>
              <a:t>- </a:t>
            </a:r>
            <a:r>
              <a:rPr lang="vi-VN" sz="23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trên đối xứng với câu dưới cả về thanh nhịp ý. </a:t>
            </a:r>
            <a:endParaRPr lang="en-US" sz="2300" b="1">
              <a:solidFill>
                <a:srgbClr val="FF0000"/>
              </a:solidFill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fr-FR" sz="23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23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Giọng điệu: khỏe, hùng tráng</a:t>
            </a:r>
            <a:r>
              <a:rPr lang="fr-FR" sz="23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3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980728"/>
            <a:ext cx="8229600" cy="128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Hai chiến thắng: Chương Dương và H</a:t>
            </a:r>
            <a:r>
              <a:rPr lang="vi-VN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àm Tử. </a:t>
            </a:r>
            <a:endParaRPr lang="en-US" sz="23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300" dirty="0">
                <a:solidFill>
                  <a:srgbClr val="000000"/>
                </a:solidFill>
                <a:latin typeface="Calibri"/>
                <a:ea typeface="Calibri"/>
              </a:rPr>
              <a:t>=&gt; </a:t>
            </a:r>
            <a:r>
              <a:rPr lang="vi-VN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 trận thắng lớn trên sông Hồng thời Trần đại thắng quân xâm lược Nguyên – Mông. </a:t>
            </a:r>
            <a:endParaRPr lang="en-US" sz="23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149080"/>
            <a:ext cx="8229600" cy="1687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300">
                <a:solidFill>
                  <a:srgbClr val="000000"/>
                </a:solidFill>
                <a:latin typeface="Calibri"/>
                <a:ea typeface="Calibri"/>
              </a:rPr>
              <a:t>=&gt; </a:t>
            </a:r>
            <a:r>
              <a:rPr lang="vi-VN" sz="23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Tái hiện không khí chiến thắng oanh liệt của DT ta trong cuộc đối đầu với quân giặc Nguyên – Mông. Phản ánh sự thất bại thảm hại của kẻ thù. </a:t>
            </a:r>
            <a:endParaRPr lang="en-US" sz="2300">
              <a:solidFill>
                <a:srgbClr val="000000"/>
              </a:solidFill>
              <a:latin typeface="Calibri"/>
              <a:ea typeface="Calibri"/>
            </a:endParaRPr>
          </a:p>
          <a:p>
            <a:pPr lvl="0" algn="just">
              <a:lnSpc>
                <a:spcPct val="115000"/>
              </a:lnSpc>
            </a:pPr>
            <a:r>
              <a:rPr lang="fr-FR" sz="230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=&gt; </a:t>
            </a:r>
            <a:r>
              <a:rPr lang="vi-VN" sz="23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 tả tình cảm phấn chấn, tự hào của tác giả. </a:t>
            </a:r>
            <a:endParaRPr lang="en-US" sz="230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5216" y="548680"/>
            <a:ext cx="3304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vi-VN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 bình tu trí lực</a:t>
            </a: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Vạn cổ thử giang </a:t>
            </a:r>
            <a:r>
              <a:rPr lang="en-US" sz="2400" b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2048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249363" lvl="1" indent="-904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08520" y="3284984"/>
            <a:ext cx="9144000" cy="1772816"/>
          </a:xfrm>
          <a:prstGeom prst="cloudCallout">
            <a:avLst>
              <a:gd name="adj1" fmla="val -42656"/>
              <a:gd name="adj2" fmla="val 5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tác giả muốn gửi gắm ý tưởng, suy nghĩ gì qua hai câu thơ cuối?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5216" y="1524000"/>
            <a:ext cx="3304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vi-VN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Hai câu thơ </a:t>
            </a:r>
            <a:r>
              <a:rPr lang="vi-VN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133600"/>
            <a:ext cx="8153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 smtClean="0">
                <a:solidFill>
                  <a:srgbClr val="000099"/>
                </a:solidFill>
                <a:latin typeface="Times New Roman"/>
                <a:ea typeface="Calibri"/>
              </a:rPr>
              <a:t>Nói</a:t>
            </a:r>
            <a:r>
              <a:rPr lang="en-US" sz="2400" dirty="0" smtClean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về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việc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xây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dựng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đất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Calibri"/>
              </a:rPr>
              <a:t>bình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Calibri"/>
              </a:rPr>
              <a:t>.</a:t>
            </a:r>
            <a:r>
              <a:rPr lang="en-US" sz="2400" dirty="0">
                <a:solidFill>
                  <a:srgbClr val="000099"/>
                </a:solidFill>
                <a:latin typeface="Calibri"/>
                <a:ea typeface="Calibri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tầm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lược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ý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394" y="3200400"/>
            <a:ext cx="822020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niềm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mãi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(Non nước ấy ngàn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thu.)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343400"/>
            <a:ext cx="8229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 giả là người chuộng hòa bình, hi vọng vào tương lai tươi sáng, tin ở sức mạnh xây dựng của dân tộc.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2362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III. Tổng kết:</a:t>
            </a:r>
            <a:endParaRPr lang="en-US" sz="2800" b="1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5216" y="1524000"/>
            <a:ext cx="2695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Nghệ thuật: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3591580"/>
            <a:ext cx="2695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Nội dung: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745" y="2047220"/>
            <a:ext cx="386845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t-BR" sz="24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Thể thơ ngũ ngôn tứ tuyệt.</a:t>
            </a:r>
          </a:p>
          <a:p>
            <a:pPr lvl="0" algn="just">
              <a:lnSpc>
                <a:spcPct val="115000"/>
              </a:lnSpc>
            </a:pPr>
            <a:r>
              <a:rPr lang="pt-BR" sz="24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Diễn đạt cô đọng, hàm súc.</a:t>
            </a:r>
          </a:p>
          <a:p>
            <a:pPr lvl="0" algn="just">
              <a:lnSpc>
                <a:spcPct val="115000"/>
              </a:lnSpc>
            </a:pPr>
            <a:r>
              <a:rPr lang="pt-BR" sz="24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Giọng điệu hào hùng.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9" y="4191000"/>
            <a:ext cx="822960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t-BR" sz="24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Thể hiện hào khí chiến thắng và khát vọng thái bình thịnh trị. 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286" y="609600"/>
            <a:ext cx="8785714" cy="5562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429000"/>
            <a:ext cx="6629400" cy="83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7486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(TỤNG GIÁ HOÀN KINH SƯ) </a:t>
            </a:r>
            <a:endParaRPr lang="en-US" sz="4400" b="1">
              <a:ln w="12700">
                <a:solidFill>
                  <a:srgbClr val="333399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884237"/>
            <a:ext cx="2857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14:</a:t>
            </a:r>
            <a:endParaRPr lang="en-US" sz="48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057400"/>
            <a:ext cx="7848600" cy="12954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">
              <a:avLst>
                <a:gd name="adj" fmla="val 17486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 GIÁ VỀ KINH </a:t>
            </a:r>
            <a:endParaRPr lang="en-US" sz="4400" b="1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44958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0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 QUANG KHẢI</a:t>
            </a:r>
            <a:endParaRPr lang="en-US" sz="4400" b="1">
              <a:ln w="12700">
                <a:solidFill>
                  <a:srgbClr val="333399"/>
                </a:solidFill>
                <a:prstDash val="solid"/>
              </a:ln>
              <a:solidFill>
                <a:srgbClr val="66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92650" y="508337"/>
            <a:ext cx="2898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sz="60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2240101"/>
            <a:ext cx="8458200" cy="31700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ở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8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7162800" cy="182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819400"/>
            <a:ext cx="7315200" cy="3382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Sự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thơ: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hồn.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lạc.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Cả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khí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phách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1140" name="Picture 4" descr="qustionbig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9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1/</a:t>
            </a:r>
            <a:r>
              <a:rPr lang="en-US" sz="32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của văn bản </a:t>
            </a:r>
            <a:r>
              <a:rPr lang="en-US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 giá về kinh</a:t>
            </a:r>
          </a:p>
          <a:p>
            <a:pPr eaLnBrk="1" hangingPunct="1">
              <a:buFontTx/>
              <a:buNone/>
              <a:defRPr/>
            </a:pPr>
            <a:r>
              <a:rPr lang="en-US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 gì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Ca ngợi chiến thắng của dân tộc ta.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Động viên, nhắc nhở, xây dựng đất nước khi hòa bình.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Say sưa với hai trận thắng Chương Dương và Hàm Tử.</a:t>
            </a:r>
          </a:p>
          <a:p>
            <a:pPr eaLnBrk="1" hangingPunct="1">
              <a:buFontTx/>
              <a:buNone/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hào khí chiến thắng và khát vọng thái bình thịnh trị của đất nước.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457200" y="49530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3558" y="67270"/>
            <a:ext cx="2627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54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.VnTime"/>
              </a:rPr>
              <a:t>   2/</a:t>
            </a:r>
            <a:r>
              <a:rPr lang="en-US" sz="4400" smtClean="0">
                <a:solidFill>
                  <a:srgbClr val="FF3300"/>
                </a:solidFill>
                <a:latin typeface=".VnTime"/>
              </a:rPr>
              <a:t>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Văn bản </a:t>
            </a:r>
            <a:r>
              <a:rPr lang="en-US" sz="4400" b="1" i="1" smtClean="0">
                <a:solidFill>
                  <a:srgbClr val="FF3300"/>
                </a:solidFill>
                <a:latin typeface="Times New Roman" pitchFamily="18" charset="0"/>
              </a:rPr>
              <a:t>Phò giá về kinh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được làm theo thể thơ nào ?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   A.</a:t>
            </a:r>
            <a:r>
              <a:rPr lang="en-US" sz="44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Thất ngôn tứ tuyệt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   B.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 Thất ngôn bát cú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   C.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 Ngũ ngôn tứ tuyệt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</a:rPr>
              <a:t>   D.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</a:rPr>
              <a:t> Song thất lục bát</a:t>
            </a:r>
            <a:endParaRPr lang="en-US" sz="4400" smtClean="0">
              <a:solidFill>
                <a:srgbClr val="000099"/>
              </a:solidFill>
            </a:endParaRPr>
          </a:p>
          <a:p>
            <a:pPr eaLnBrk="1" hangingPunct="1"/>
            <a:endParaRPr lang="en-US" sz="4400" smtClean="0">
              <a:solidFill>
                <a:srgbClr val="000099"/>
              </a:solidFill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838200" y="39624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95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86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761" name="Group 73"/>
          <p:cNvGraphicFramePr>
            <a:graphicFrameLocks noGrp="1"/>
          </p:cNvGraphicFramePr>
          <p:nvPr>
            <p:ph sz="half" idx="2"/>
          </p:nvPr>
        </p:nvGraphicFramePr>
        <p:xfrm>
          <a:off x="285720" y="1500174"/>
          <a:ext cx="8305800" cy="3373438"/>
        </p:xfrm>
        <a:graphic>
          <a:graphicData uri="http://schemas.openxmlformats.org/drawingml/2006/table">
            <a:tbl>
              <a:tblPr/>
              <a:tblGrid>
                <a:gridCol w="31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Bài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Nội dung biểu cảm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Sông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núi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Nam</a:t>
                      </a: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Phò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giá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kinh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4" name="Rectangle 2"/>
          <p:cNvSpPr>
            <a:spLocks noChangeArrowheads="1"/>
          </p:cNvSpPr>
          <p:nvPr/>
        </p:nvSpPr>
        <p:spPr bwMode="auto">
          <a:xfrm>
            <a:off x="228600" y="152400"/>
            <a:ext cx="87011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SNNN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PGVK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7554" y="2071678"/>
            <a:ext cx="5181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</a:rPr>
              <a:t>- </a:t>
            </a:r>
            <a:r>
              <a:rPr lang="en-US" sz="2400" dirty="0" err="1">
                <a:solidFill>
                  <a:srgbClr val="0033CC"/>
                </a:solidFill>
              </a:rPr>
              <a:t>Niềm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tự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hào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về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chủ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quyền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và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lãnh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thổ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đất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</a:rPr>
              <a:t>- </a:t>
            </a:r>
            <a:r>
              <a:rPr lang="en-US" sz="2400" dirty="0" err="1">
                <a:solidFill>
                  <a:srgbClr val="0033CC"/>
                </a:solidFill>
              </a:rPr>
              <a:t>Niềm</a:t>
            </a:r>
            <a:r>
              <a:rPr lang="en-US" sz="2400" dirty="0">
                <a:solidFill>
                  <a:srgbClr val="0033CC"/>
                </a:solidFill>
              </a:rPr>
              <a:t> tin </a:t>
            </a:r>
            <a:r>
              <a:rPr lang="en-US" sz="2400" dirty="0" err="1">
                <a:solidFill>
                  <a:srgbClr val="0033CC"/>
                </a:solidFill>
              </a:rPr>
              <a:t>vào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chân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lí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vào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chiến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thắng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đất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7554" y="3714752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solidFill>
                  <a:srgbClr val="0033CC"/>
                </a:solidFill>
              </a:rPr>
              <a:t>Thể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hiện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hào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khí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chiến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thắng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quân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dân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và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khát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vọng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bình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thịnh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trị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dân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tộc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448270"/>
            <a:ext cx="5657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54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203609"/>
            <a:ext cx="77969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Phò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phiên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marL="457200" indent="-457200" algn="just" fontAlgn="base">
              <a:lnSpc>
                <a:spcPct val="115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tiết 15, 16: Từ Hán Việt+ Từ Hán Việt ( tt)</a:t>
            </a:r>
          </a:p>
        </p:txBody>
      </p:sp>
    </p:spTree>
    <p:extLst>
      <p:ext uri="{BB962C8B-B14F-4D97-AF65-F5344CB8AC3E}">
        <p14:creationId xmlns:p14="http://schemas.microsoft.com/office/powerpoint/2010/main" val="18593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438400" y="1524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TIẾT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14: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PHÒ GIÁ VỀ KINH</a:t>
            </a:r>
          </a:p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                          (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Khải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3810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I. TÌM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HIỂU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CHUNG: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2055674"/>
            <a:ext cx="8763000" cy="1188971"/>
          </a:xfrm>
          <a:prstGeom prst="rect">
            <a:avLst/>
          </a:prstGeom>
        </p:spPr>
        <p:txBody>
          <a:bodyPr/>
          <a:lstStyle/>
          <a:p>
            <a:pPr marL="342900" marR="0" lvl="0" indent="2222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2075" algn="l"/>
              </a:tabLst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1.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Tác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giả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324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8223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743200" y="1524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76200" y="609600"/>
            <a:ext cx="533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(1241 – 1294),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Sang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­,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b="1" dirty="0" smtClean="0">
                <a:latin typeface=".VnTime" pitchFamily="34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b="1" dirty="0" smtClean="0">
                <a:latin typeface=".VnTime" pitchFamily="34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.VnTime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76200" y="3886200"/>
            <a:ext cx="518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1">
                <a:solidFill>
                  <a:srgbClr val="C00000"/>
                </a:solidFill>
                <a:latin typeface=".VnTime" pitchFamily="34" charset="0"/>
              </a:rPr>
              <a:t>- 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 được người dân VN lập đền thờ ở một số nơi như tại đình làng Phương Bộng, ngoại thành thành phố Nam Định. </a:t>
            </a:r>
            <a:endParaRPr lang="en-US" sz="20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pic>
        <p:nvPicPr>
          <p:cNvPr id="14" name="Picture 7" descr="Tqk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44787"/>
            <a:ext cx="3352800" cy="62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76200" y="5105400"/>
            <a:ext cx="533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Long 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17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438400" y="1524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TIẾT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14: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PHÒ GIÁ VỀ KINH</a:t>
            </a:r>
          </a:p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                          (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Khải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3810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I. TÌM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HIỂU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CHUNG: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2055674"/>
            <a:ext cx="8763000" cy="1220926"/>
          </a:xfrm>
          <a:prstGeom prst="rect">
            <a:avLst/>
          </a:prstGeom>
        </p:spPr>
        <p:txBody>
          <a:bodyPr/>
          <a:lstStyle/>
          <a:p>
            <a:pPr marL="342900" marR="0" lvl="0" indent="2222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2075" algn="l"/>
              </a:tabLst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1.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Tác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giả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: </a:t>
            </a:r>
          </a:p>
          <a:p>
            <a:pPr marL="342900" lvl="0" indent="22225" fontAlgn="base">
              <a:spcBef>
                <a:spcPct val="20000"/>
              </a:spcBef>
              <a:spcAft>
                <a:spcPct val="0"/>
              </a:spcAft>
              <a:tabLst>
                <a:tab pos="0" algn="l"/>
                <a:tab pos="92075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Trần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Quang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Khải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(1241 – 1294),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ng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công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lớn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hai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cuộc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kháng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chiến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chống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quân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Mông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Nguyên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lần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2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và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lần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ba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485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876800"/>
            <a:ext cx="8077200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Đền thờ Trần Quang Khải tại Nam Định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10000" y="41910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tran-quang-k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3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1052736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65125"/>
            <a:r>
              <a:rPr lang="en-US" sz="2400" b="1" dirty="0" smtClean="0">
                <a:latin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SGK / 67).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807720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tác chữ Hán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5105400"/>
            <a:ext cx="1143000" cy="685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1366</Words>
  <Application>Microsoft Office PowerPoint</Application>
  <PresentationFormat>On-screen Show (4:3)</PresentationFormat>
  <Paragraphs>132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宋体</vt:lpstr>
      <vt:lpstr>.VnTime</vt:lpstr>
      <vt:lpstr>Arial</vt:lpstr>
      <vt:lpstr>Arial Narrow</vt:lpstr>
      <vt:lpstr>Calibri</vt:lpstr>
      <vt:lpstr>Chu Nom Khai</vt:lpstr>
      <vt:lpstr>新細明體</vt:lpstr>
      <vt:lpstr>Times New Roman</vt:lpstr>
      <vt:lpstr>Office Theme</vt:lpstr>
      <vt:lpstr>Default Design</vt:lpstr>
      <vt:lpstr>2_Default Design</vt:lpstr>
      <vt:lpstr>3_Default Design</vt:lpstr>
      <vt:lpstr>6_Default Design</vt:lpstr>
      <vt:lpstr>9_Default Design</vt:lpstr>
      <vt:lpstr>13_Default Design</vt:lpstr>
      <vt:lpstr>15_Default Design</vt:lpstr>
      <vt:lpstr>16_Default Design</vt:lpstr>
      <vt:lpstr>17_Default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Thảo luận nhóm: 4 nhóm So sánh bài thơ này và bài Sông núi nước Nam để tìm ra sự giống nhau về hình thức biểu ý và biểu cảm của chúng.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NT2017</dc:creator>
  <cp:lastModifiedBy>ASUS</cp:lastModifiedBy>
  <cp:revision>68</cp:revision>
  <dcterms:created xsi:type="dcterms:W3CDTF">2017-10-05T02:19:34Z</dcterms:created>
  <dcterms:modified xsi:type="dcterms:W3CDTF">2021-10-06T14:59:07Z</dcterms:modified>
</cp:coreProperties>
</file>